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3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224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237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58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6681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091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5991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61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7800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694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08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187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852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2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384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676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48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297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24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D906C46-CA4C-49FF-9297-0B30369B0872}" type="datetimeFigureOut">
              <a:rPr lang="el-GR" smtClean="0"/>
              <a:t>7/7/2025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25B9F3E-5A92-4941-932D-159619B7743E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814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456108-F59A-422C-B79C-E6A403F9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070" y="1419780"/>
            <a:ext cx="10548730" cy="23287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The influence of parental attitude on children's behavior</a:t>
            </a:r>
            <a:endParaRPr lang="el-G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D14407E-31A1-47EA-8227-774018B34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0924" y="5273246"/>
            <a:ext cx="8297914" cy="1584754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ln/>
                <a:solidFill>
                  <a:schemeClr val="tx1"/>
                </a:solidFill>
                <a:latin typeface="Century Gothic" panose="020B0502020202020204"/>
              </a:rPr>
              <a:t>Eirini Kouki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n/>
                <a:solidFill>
                  <a:schemeClr val="tx1"/>
                </a:solidFill>
                <a:latin typeface="Century Gothic" panose="020B0502020202020204"/>
              </a:rPr>
              <a:t>PhD Candidate at the university of Alicante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n/>
                <a:solidFill>
                  <a:schemeClr val="tx1"/>
                </a:solidFill>
                <a:latin typeface="Century Gothic" panose="020B0502020202020204"/>
              </a:rPr>
              <a:t>June 2025</a:t>
            </a:r>
            <a:endParaRPr lang="el-GR" sz="2000" dirty="0">
              <a:ln/>
              <a:solidFill>
                <a:schemeClr val="tx1"/>
              </a:solidFill>
              <a:latin typeface="Century Gothic" panose="020B0502020202020204"/>
            </a:endParaRPr>
          </a:p>
          <a:p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282848B-D218-426A-ABB7-74596630C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86" y="657780"/>
            <a:ext cx="2095500" cy="152400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A721A705-8E64-4885-A328-A517E60FAC05}"/>
              </a:ext>
            </a:extLst>
          </p:cNvPr>
          <p:cNvSpPr/>
          <p:nvPr/>
        </p:nvSpPr>
        <p:spPr>
          <a:xfrm>
            <a:off x="-450574" y="203487"/>
            <a:ext cx="3870897" cy="5568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University of Alicante</a:t>
            </a:r>
            <a:endParaRPr lang="el-GR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A30D32E-1149-43EC-9B8E-117E2883C983}"/>
              </a:ext>
            </a:extLst>
          </p:cNvPr>
          <p:cNvSpPr/>
          <p:nvPr/>
        </p:nvSpPr>
        <p:spPr>
          <a:xfrm>
            <a:off x="8821719" y="6303288"/>
            <a:ext cx="3133918" cy="436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eirinigkouki@gmail.com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699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20713C-84C3-4145-81A1-619A86566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298" y="0"/>
            <a:ext cx="9406719" cy="133748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Conclusion of research</a:t>
            </a:r>
            <a:endParaRPr lang="el-G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8DC2616-2ADD-473C-B6AE-93CB3296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52" y="1221473"/>
            <a:ext cx="11424881" cy="5636527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 </a:t>
            </a:r>
            <a:r>
              <a:rPr lang="en-US" sz="3200" b="1" dirty="0"/>
              <a:t>In conclusion,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00" i="1" dirty="0"/>
              <a:t>the research highlights that the various aspects of parental influence and child behavior interact and are interdependent</a:t>
            </a:r>
            <a:r>
              <a:rPr lang="el-GR" sz="2600" i="1" dirty="0"/>
              <a:t>,</a:t>
            </a:r>
          </a:p>
          <a:p>
            <a:pPr marL="0" indent="0">
              <a:buNone/>
            </a:pPr>
            <a:endParaRPr lang="en-US" sz="26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i="1" dirty="0"/>
              <a:t>beneficial parenting, characterized by </a:t>
            </a:r>
          </a:p>
          <a:p>
            <a:pPr marL="0" indent="0">
              <a:buNone/>
            </a:pPr>
            <a:r>
              <a:rPr lang="en-US" sz="2600" i="1" dirty="0"/>
              <a:t>authoritative practices, active involvement </a:t>
            </a:r>
          </a:p>
          <a:p>
            <a:pPr marL="0" indent="0">
              <a:buNone/>
            </a:pPr>
            <a:r>
              <a:rPr lang="en-US" sz="2600" i="1" dirty="0"/>
              <a:t>and consistent supervision, acts as a powerful </a:t>
            </a:r>
          </a:p>
          <a:p>
            <a:pPr marL="0" indent="0">
              <a:buNone/>
            </a:pPr>
            <a:r>
              <a:rPr lang="en-US" sz="2600" i="1" dirty="0"/>
              <a:t>deterrent against juvenile delinquency</a:t>
            </a:r>
            <a:r>
              <a:rPr lang="el-GR" sz="2600" i="1" dirty="0"/>
              <a:t>,</a:t>
            </a:r>
          </a:p>
          <a:p>
            <a:pPr marL="0" indent="0">
              <a:buNone/>
            </a:pPr>
            <a:endParaRPr lang="el-GR" sz="26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i="1" dirty="0"/>
              <a:t>conversely, neglect and inconsistent parenting, combined with socio-economic and psychological challenges, significantly increase the risk of delinquent behavior.</a:t>
            </a:r>
            <a:endParaRPr lang="el-GR" sz="2600" i="1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A6C71601-B2F9-4383-8CD4-A20985A97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375" y="2896736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9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BD2A90-84DC-4A53-9424-97E94137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354" y="2730"/>
            <a:ext cx="9556845" cy="125286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the research proposal</a:t>
            </a:r>
            <a:endParaRPr lang="el-G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B77F19A-2045-4EDF-BC91-2798CE68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020417"/>
            <a:ext cx="11510206" cy="5735223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en-US" sz="2800" b="1" i="1" dirty="0"/>
              <a:t>Addressing these issues through targeted intervention </a:t>
            </a:r>
          </a:p>
          <a:p>
            <a:pPr marL="0" indent="0">
              <a:buNone/>
            </a:pPr>
            <a:r>
              <a:rPr lang="en-US" sz="2800" b="1" i="1" dirty="0"/>
              <a:t>programs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i="1" dirty="0"/>
              <a:t>can reduce  risks by promoting </a:t>
            </a:r>
          </a:p>
          <a:p>
            <a:pPr marL="0" indent="0">
              <a:buNone/>
            </a:pPr>
            <a:r>
              <a:rPr lang="en-US" sz="2800" i="1" dirty="0"/>
              <a:t>healthier developmental outcomes for children.</a:t>
            </a:r>
            <a:endParaRPr lang="el-GR" sz="28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l-GR" sz="2800" i="1" dirty="0"/>
              <a:t>   </a:t>
            </a:r>
            <a:r>
              <a:rPr lang="en-US" sz="2800" b="1" i="1" dirty="0"/>
              <a:t>Counselling interventions, ranging from family therapy to group sessions and cognitive behavioral approaches, </a:t>
            </a:r>
            <a:endParaRPr lang="el-GR" sz="2800" b="1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i="1" dirty="0"/>
              <a:t>play a vitally important role in reducing delinquent behavior in schools </a:t>
            </a:r>
            <a:endParaRPr lang="el-GR" sz="28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i="1" dirty="0"/>
              <a:t> and promoting positive behavioral </a:t>
            </a:r>
          </a:p>
          <a:p>
            <a:pPr marL="0" indent="0">
              <a:buNone/>
            </a:pPr>
            <a:r>
              <a:rPr lang="en-US" sz="2800" i="1" dirty="0"/>
              <a:t>development and long-term social benefits</a:t>
            </a:r>
            <a:endParaRPr lang="el-GR" sz="2800" i="1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1CB12425-5B8F-48FA-AD66-F26C8C686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304" y="4864741"/>
            <a:ext cx="3031180" cy="23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1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BA7A1A-6B1E-4223-A928-E68ABE76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605" y="0"/>
            <a:ext cx="8362961" cy="102194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sources</a:t>
            </a:r>
            <a:endParaRPr lang="el-G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2816AA-6941-4E2D-B5E2-C0766A1C8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9" y="1241946"/>
            <a:ext cx="11586948" cy="5616054"/>
          </a:xfrm>
        </p:spPr>
        <p:txBody>
          <a:bodyPr>
            <a:normAutofit fontScale="550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Aw, S., </a:t>
            </a:r>
            <a:r>
              <a:rPr lang="en-US" dirty="0" err="1"/>
              <a:t>Widiarti</a:t>
            </a:r>
            <a:r>
              <a:rPr lang="en-US" dirty="0"/>
              <a:t>, P. W., </a:t>
            </a:r>
            <a:r>
              <a:rPr lang="en-US" dirty="0" err="1"/>
              <a:t>Setiawan</a:t>
            </a:r>
            <a:r>
              <a:rPr lang="en-US" dirty="0"/>
              <a:t>, B., </a:t>
            </a:r>
            <a:r>
              <a:rPr lang="en-US" dirty="0" err="1"/>
              <a:t>Mustaffa</a:t>
            </a:r>
            <a:r>
              <a:rPr lang="en-US" dirty="0"/>
              <a:t>, N., Ali, M. N. S., &amp; </a:t>
            </a:r>
            <a:r>
              <a:rPr lang="en-US" dirty="0" err="1"/>
              <a:t>Hastasari</a:t>
            </a:r>
            <a:r>
              <a:rPr lang="en-US" dirty="0"/>
              <a:t>, C. (2020). Parenting and sharenting communication for preventing juvenile delinquency. Inform, 50(2), 177-186.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Barger, M. M., Kim, E. M., </a:t>
            </a:r>
            <a:r>
              <a:rPr lang="en-US" dirty="0" err="1"/>
              <a:t>Kuncel</a:t>
            </a:r>
            <a:r>
              <a:rPr lang="en-US" dirty="0"/>
              <a:t>, N. R., &amp; Pomerantz, E. M. (2019). The relation between parents’ involvement in children’s schooling and children’s adjustment: A meta-analysis. Psychological bulletin, 145(9), 855.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Flanagan, I. M., </a:t>
            </a:r>
            <a:r>
              <a:rPr lang="en-US" dirty="0" err="1"/>
              <a:t>Auty</a:t>
            </a:r>
            <a:r>
              <a:rPr lang="en-US" dirty="0"/>
              <a:t>, K. M., &amp; Farrington, D. P. (2019). Parental supervision and later offending: A systematic review of longitudinal studies. Aggression and violent </a:t>
            </a:r>
            <a:r>
              <a:rPr lang="en-US" dirty="0" err="1"/>
              <a:t>behaviour</a:t>
            </a:r>
            <a:r>
              <a:rPr lang="en-US" dirty="0"/>
              <a:t>, 47, 215-229.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Giotsa</a:t>
            </a:r>
            <a:r>
              <a:rPr lang="en-US" dirty="0"/>
              <a:t>, A. (2015). social psychology and social pedagogy: their interdisciplinarity in group counselling for </a:t>
            </a:r>
            <a:r>
              <a:rPr lang="en-US" dirty="0" err="1"/>
              <a:t>parents.International</a:t>
            </a:r>
            <a:r>
              <a:rPr lang="en-US" dirty="0"/>
              <a:t> Journal of Social Pedagogy, 4(1), 219-226.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Hosokawa, R., &amp; </a:t>
            </a:r>
            <a:r>
              <a:rPr lang="en-US" dirty="0" err="1"/>
              <a:t>Katsura</a:t>
            </a:r>
            <a:r>
              <a:rPr lang="en-US" dirty="0"/>
              <a:t>, T. (2019). Role of parenting style in children’s </a:t>
            </a:r>
            <a:r>
              <a:rPr lang="en-US" dirty="0" err="1"/>
              <a:t>behavioural</a:t>
            </a:r>
            <a:r>
              <a:rPr lang="en-US" dirty="0"/>
              <a:t> problems through the transition from preschool to elementary school according to gender in Japan. International journal of environmental research and public health, 16(1), 21.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Jacobsen, W. C. (2019). The intergenerational stability of punishment: Paternal incarceration and suspension or expulsion in elementary school. Journal of Research in Crime and Delinquency, 56(5), 651-693.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Kethineni</a:t>
            </a:r>
            <a:r>
              <a:rPr lang="en-US" dirty="0"/>
              <a:t>, S., Frazier‐</a:t>
            </a:r>
            <a:r>
              <a:rPr lang="en-US" dirty="0" err="1"/>
              <a:t>Kouassi</a:t>
            </a:r>
            <a:r>
              <a:rPr lang="en-US" dirty="0"/>
              <a:t>, S., </a:t>
            </a:r>
            <a:r>
              <a:rPr lang="en-US" dirty="0" err="1"/>
              <a:t>Shigemoto</a:t>
            </a:r>
            <a:r>
              <a:rPr lang="en-US" dirty="0"/>
              <a:t>, Y., Jennings, W., Cardwell, S. M., Piquero, A. R., ... &amp; </a:t>
            </a:r>
            <a:r>
              <a:rPr lang="en-US" dirty="0" err="1"/>
              <a:t>Sundaravadivelu</a:t>
            </a:r>
            <a:r>
              <a:rPr lang="en-US" dirty="0"/>
              <a:t>, D. (2021). PROTOCOL: Effectiveness of parent‐engagement programs to reduce truancy and juvenile delinquency: A systematic review. Campbell systematic reviews, 17(3), e1189.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Mwangangi</a:t>
            </a:r>
            <a:r>
              <a:rPr lang="en-US" dirty="0"/>
              <a:t>, R. K. (2019). The role of family in dealing with juvenile delinquency. Open Journal of Social Sciences, 7(3), 52-63.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/>
              <a:t>Thanopoulou</a:t>
            </a:r>
            <a:r>
              <a:rPr lang="en-US" dirty="0"/>
              <a:t>, M. A., Riga, P., &amp; </a:t>
            </a:r>
            <a:r>
              <a:rPr lang="en-US" dirty="0" err="1"/>
              <a:t>Tsaroucha</a:t>
            </a:r>
            <a:r>
              <a:rPr lang="en-US" dirty="0"/>
              <a:t>, G. (2014). School delinquency in primary education. The role of school and family.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Walters, G. D. (2021). Parental control as a stimulus for youth control: Mediating the parental knowledge–child delinquency relationship with cognitive impulsivity. Crime &amp; Delinquency, 67(5), 717-736.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Weisman, C. B. (2020). Functional Family Therapy: analysis of effect and implementation (Doctoral dissertation, University of Birmingham).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Xiong, R., Li, S. D., &amp; Xia, Y. (2020). A longitudinal study of authoritative parenting, juvenile delinquency and crime </a:t>
            </a:r>
            <a:r>
              <a:rPr lang="en-US" dirty="0" err="1"/>
              <a:t>victimisation</a:t>
            </a:r>
            <a:r>
              <a:rPr lang="en-US" dirty="0"/>
              <a:t> among Chinese adolescents. International journal of environmental research and public health, 17(4), 1405.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1248B79-A44B-4B2A-A1BA-9669411A7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9621" y="-337492"/>
            <a:ext cx="2798928" cy="14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9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BAC6481F-2A84-4696-B325-E932E553E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31" y="468573"/>
            <a:ext cx="8144009" cy="3984520"/>
          </a:xfr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019DFE97-ADAE-4CC5-82FD-3BB5B0E5374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8892209" y="4312405"/>
            <a:ext cx="3167270" cy="1829978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91EAD97-F3FE-4825-A8F3-135E4C6F4490}"/>
              </a:ext>
            </a:extLst>
          </p:cNvPr>
          <p:cNvSpPr/>
          <p:nvPr/>
        </p:nvSpPr>
        <p:spPr>
          <a:xfrm>
            <a:off x="914400" y="50611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>
                <a:ln/>
                <a:latin typeface="Century Gothic" panose="020B0502020202020204"/>
              </a:rPr>
              <a:t>Eirini Kouki</a:t>
            </a:r>
          </a:p>
          <a:p>
            <a:pPr lvl="0"/>
            <a:r>
              <a:rPr lang="en-US" dirty="0">
                <a:ln/>
                <a:latin typeface="Century Gothic" panose="020B0502020202020204"/>
              </a:rPr>
              <a:t>PhD Candidate at the university of Alicante</a:t>
            </a:r>
          </a:p>
          <a:p>
            <a:pPr lvl="0"/>
            <a:r>
              <a:rPr lang="en-US" dirty="0">
                <a:ln/>
                <a:latin typeface="Century Gothic" panose="020B0502020202020204"/>
              </a:rPr>
              <a:t>June 2025</a:t>
            </a:r>
          </a:p>
          <a:p>
            <a:pPr lvl="0"/>
            <a:r>
              <a:rPr lang="en-US" dirty="0">
                <a:ln/>
                <a:latin typeface="Century Gothic" panose="020B0502020202020204"/>
              </a:rPr>
              <a:t>eirinigkouki@gmail.com</a:t>
            </a:r>
            <a:endParaRPr lang="el-GR" dirty="0">
              <a:ln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417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F05DEE-B7D2-4B7C-8B1D-1246F0AB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946" y="296849"/>
            <a:ext cx="9720072" cy="1499616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influence of parental attitude on children's behavior</a:t>
            </a:r>
            <a:endParaRPr lang="el-G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3CC6A36-F90B-438B-B1AD-5B921496B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575" y="1023690"/>
            <a:ext cx="2638425" cy="173355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55865A-80AD-4B58-AF3F-3B4473C00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556" y="1890465"/>
            <a:ext cx="10200464" cy="4764686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400" dirty="0">
                <a:cs typeface="Arial" panose="020B0604020202020204" pitchFamily="34" charset="0"/>
              </a:rPr>
              <a:t>   </a:t>
            </a:r>
            <a:r>
              <a:rPr lang="el-GR" sz="4400" b="1" dirty="0">
                <a:cs typeface="Arial" panose="020B0604020202020204" pitchFamily="34" charset="0"/>
              </a:rPr>
              <a:t>Τ</a:t>
            </a:r>
            <a:r>
              <a:rPr lang="en-US" sz="4400" b="1" dirty="0">
                <a:cs typeface="Arial" panose="020B0604020202020204" pitchFamily="34" charset="0"/>
              </a:rPr>
              <a:t>he intricate dynamics of the family unit</a:t>
            </a:r>
            <a:r>
              <a:rPr lang="el-GR" sz="4400" b="1" dirty="0">
                <a:cs typeface="Arial" panose="020B0604020202020204" pitchFamily="34" charset="0"/>
              </a:rPr>
              <a:t> </a:t>
            </a:r>
            <a:r>
              <a:rPr lang="en-US" sz="4400" b="1" dirty="0">
                <a:cs typeface="Arial" panose="020B0604020202020204" pitchFamily="34" charset="0"/>
              </a:rPr>
              <a:t>can</a:t>
            </a:r>
            <a:r>
              <a:rPr lang="el-GR" sz="4400" b="1" dirty="0"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4400" b="1" dirty="0">
                <a:cs typeface="Arial" panose="020B0604020202020204" pitchFamily="34" charset="0"/>
              </a:rPr>
              <a:t>    </a:t>
            </a:r>
            <a:r>
              <a:rPr lang="en-US" sz="4400" i="1" dirty="0">
                <a:cs typeface="Arial" panose="020B0604020202020204" pitchFamily="34" charset="0"/>
              </a:rPr>
              <a:t>promote an encouraging environment for</a:t>
            </a:r>
            <a:r>
              <a:rPr lang="en-US" sz="4400" dirty="0">
                <a:cs typeface="Arial" panose="020B0604020202020204" pitchFamily="34" charset="0"/>
              </a:rPr>
              <a:t> </a:t>
            </a:r>
            <a:r>
              <a:rPr lang="en-US" sz="4400" i="1" dirty="0">
                <a:cs typeface="Arial" panose="020B0604020202020204" pitchFamily="34" charset="0"/>
              </a:rPr>
              <a:t>positive behavioral, development</a:t>
            </a:r>
            <a:r>
              <a:rPr lang="en-US" sz="4400" dirty="0">
                <a:cs typeface="Arial" panose="020B0604020202020204" pitchFamily="34" charset="0"/>
              </a:rPr>
              <a:t>,</a:t>
            </a:r>
            <a:endParaRPr lang="en-US" sz="4400" u="sng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b="1" u="sng" dirty="0">
                <a:cs typeface="Arial" panose="020B0604020202020204" pitchFamily="34" charset="0"/>
              </a:rPr>
              <a:t>Or</a:t>
            </a:r>
            <a:r>
              <a:rPr lang="el-GR" sz="4400" b="1" u="sng" dirty="0">
                <a:cs typeface="Arial" panose="020B0604020202020204" pitchFamily="34" charset="0"/>
              </a:rPr>
              <a:t> </a:t>
            </a:r>
            <a:r>
              <a:rPr lang="en-US" sz="4400" b="1" u="sng" dirty="0">
                <a:cs typeface="Arial" panose="020B0604020202020204" pitchFamily="34" charset="0"/>
              </a:rPr>
              <a:t>conversely</a:t>
            </a:r>
            <a:endParaRPr lang="el-GR" sz="4400" b="1" u="sng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4400" b="1" dirty="0">
                <a:cs typeface="Arial" panose="020B0604020202020204" pitchFamily="34" charset="0"/>
              </a:rPr>
              <a:t>   </a:t>
            </a:r>
            <a:r>
              <a:rPr lang="en-US" sz="4400" i="1" dirty="0">
                <a:cs typeface="Arial" panose="020B0604020202020204" pitchFamily="34" charset="0"/>
              </a:rPr>
              <a:t>create the conditions for delinquent tendencies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87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B0FF3B-88FF-433F-96B3-365FECA7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0"/>
            <a:ext cx="9720072" cy="1499616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bg2">
                    <a:lumMod val="50000"/>
                  </a:schemeClr>
                </a:solidFill>
              </a:rPr>
              <a:t>Τ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he POSITIVE influence of parents on their children's behavior</a:t>
            </a:r>
            <a:r>
              <a:rPr lang="el-GR" b="1" dirty="0">
                <a:solidFill>
                  <a:schemeClr val="bg2">
                    <a:lumMod val="50000"/>
                  </a:schemeClr>
                </a:solidFill>
              </a:rPr>
              <a:t> 1/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el-G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711668-0698-4301-8796-1F4AE311D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43" y="1650983"/>
            <a:ext cx="11805313" cy="5085626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</a:t>
            </a:r>
            <a:r>
              <a:rPr lang="en-US" sz="3200" b="1" dirty="0"/>
              <a:t>Research consistent  sHOWS that authoritative parenting characterized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/>
              <a:t>by a balanced approach of warmTH and control, </a:t>
            </a:r>
          </a:p>
          <a:p>
            <a:pPr marL="0" indent="0">
              <a:buNone/>
            </a:pPr>
            <a:r>
              <a:rPr lang="en-US" sz="3200" i="1" dirty="0"/>
              <a:t>is significantly associated with A reducTION IN JUVENILE DELINQUENCY</a:t>
            </a:r>
            <a:r>
              <a:rPr lang="el-GR" sz="3200" i="1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   Xiong, Li, and Xia, (2020), in their PROSPECTIVE study of Chinese ADOLESCENTS EMPHASIZED that children raised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/>
              <a:t>by authoritarian parents  exhibited lower levels of delinquent behavior and were less likely to be victims of delinquency</a:t>
            </a:r>
            <a:r>
              <a:rPr lang="el-GR" sz="32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5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86300D-8874-423E-9A67-1280EEC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964" y="22746"/>
            <a:ext cx="9720072" cy="149961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Τhe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POSITIVE influence of parents on their children's behavior 2/4</a:t>
            </a:r>
            <a:endParaRPr lang="el-G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A69340-5593-40AD-AAF2-566F399C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524000"/>
            <a:ext cx="16247614" cy="574547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 </a:t>
            </a:r>
            <a:r>
              <a:rPr lang="en-US" sz="2800" b="1" dirty="0"/>
              <a:t>This positive parenting style promotes</a:t>
            </a:r>
            <a:r>
              <a:rPr lang="el-GR" sz="2800" b="1" dirty="0"/>
              <a:t>:</a:t>
            </a:r>
            <a:endParaRPr lang="en-US" sz="28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i="1" dirty="0"/>
              <a:t>sets clear expectations </a:t>
            </a:r>
          </a:p>
          <a:p>
            <a:pPr marL="0" indent="0">
              <a:buNone/>
            </a:pPr>
            <a:endParaRPr lang="en-US" sz="2800" b="1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i="1" dirty="0"/>
              <a:t>open communication,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b="1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i="1" dirty="0"/>
              <a:t>and imposes consistent discipline</a:t>
            </a:r>
          </a:p>
          <a:p>
            <a:pPr marL="0" indent="0">
              <a:buNone/>
            </a:pPr>
            <a:r>
              <a:rPr lang="en-US" sz="2800" dirty="0"/>
              <a:t>all of which collectively contribute to better self-regulation and moral</a:t>
            </a:r>
          </a:p>
          <a:p>
            <a:pPr marL="0" indent="0">
              <a:buNone/>
            </a:pPr>
            <a:r>
              <a:rPr lang="en-US" sz="2800" dirty="0"/>
              <a:t> development IN CHILDREN, </a:t>
            </a:r>
            <a:endParaRPr lang="el-GR" sz="28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1ABF6A4-FCAA-4CE8-9653-2D2659626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209" y="2043752"/>
            <a:ext cx="5277135" cy="27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298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3EF54E-7FFA-448A-BAFD-9FE24B8B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157" y="206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Τhe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POSITIVE influence of parents on their children's behavior 3/4</a:t>
            </a:r>
            <a:endParaRPr lang="el-G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62E219-30DC-4821-8EAA-A7533BE17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156" y="1364974"/>
            <a:ext cx="11446565" cy="51550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b="1" dirty="0"/>
              <a:t>IN ADDITION,</a:t>
            </a:r>
          </a:p>
          <a:p>
            <a:pPr marL="0" indent="0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/>
              <a:t>High levels of parental </a:t>
            </a:r>
          </a:p>
          <a:p>
            <a:pPr marL="0" indent="0">
              <a:buNone/>
            </a:pPr>
            <a:r>
              <a:rPr lang="en-US" sz="4000" i="1" dirty="0"/>
              <a:t>involvement in a child's education </a:t>
            </a:r>
          </a:p>
          <a:p>
            <a:pPr marL="0" indent="0">
              <a:buNone/>
            </a:pPr>
            <a:r>
              <a:rPr lang="en-US" sz="4000" i="1" dirty="0"/>
              <a:t>and daily activities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/>
              <a:t>are essential FOR CULTIVATING a sense </a:t>
            </a:r>
          </a:p>
          <a:p>
            <a:pPr marL="0" indent="0">
              <a:buNone/>
            </a:pPr>
            <a:r>
              <a:rPr lang="en-US" sz="4000" i="1" dirty="0"/>
              <a:t>of security and belonging,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i="1" dirty="0"/>
              <a:t>which are VITAL for positive behavior</a:t>
            </a:r>
            <a:endParaRPr lang="el-GR" sz="4000" i="1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53088A8-2F07-492F-AD57-A55F7D735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6975" y="1635928"/>
            <a:ext cx="2462903" cy="279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4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473560-6BA7-4AB5-917E-4860987F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14155"/>
            <a:ext cx="9720072" cy="149961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Τhe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POSITIVE influence of parents on their children's behavior 4/4</a:t>
            </a:r>
            <a:endParaRPr lang="el-G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63440F-BBAA-4DC0-A4E6-4567D261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1855303"/>
            <a:ext cx="10694505" cy="500269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 FURTHERMORE, families with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i="1" dirty="0"/>
              <a:t>economic PROSPERITY,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i="1" dirty="0"/>
              <a:t>mental health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i="1" dirty="0"/>
              <a:t>and communication strategies AMONG family members, </a:t>
            </a:r>
          </a:p>
          <a:p>
            <a:pPr marL="0" indent="0">
              <a:buNone/>
            </a:pPr>
            <a:r>
              <a:rPr lang="en-US" sz="2400" dirty="0"/>
              <a:t>Have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 </a:t>
            </a:r>
            <a:r>
              <a:rPr lang="en-US" sz="2400" b="1" i="1" dirty="0"/>
              <a:t>a positive effect on their children's behavior,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i="1" dirty="0"/>
              <a:t>STRENGTHEN family cohesion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i="1" dirty="0"/>
              <a:t>and reduce any delinquent tendencies</a:t>
            </a:r>
            <a:endParaRPr lang="el-GR" sz="2400" b="1" i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135ED67-0F51-4A4C-83C5-C31622E71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278" y="1461052"/>
            <a:ext cx="3061252" cy="19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0538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E20B9A-FEAA-48E3-A941-DA7B9C65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67" y="0"/>
            <a:ext cx="9720072" cy="1499616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bg2">
                    <a:lumMod val="50000"/>
                  </a:schemeClr>
                </a:solidFill>
              </a:rPr>
              <a:t>Τ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he negative parental influence on their children's behavior 1/3</a:t>
            </a:r>
            <a:endParaRPr lang="el-G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2E2729-F91E-4082-BA1E-96B16C9AE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325218"/>
            <a:ext cx="11423374" cy="518372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3000" b="1" dirty="0"/>
              <a:t>Permissive and neglectful parenting characterized by low expectations and lack of supervision,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 </a:t>
            </a:r>
            <a:r>
              <a:rPr lang="en-US" sz="3000" dirty="0"/>
              <a:t>has been linked to higher rates </a:t>
            </a:r>
          </a:p>
          <a:p>
            <a:pPr marL="0" indent="0">
              <a:buNone/>
            </a:pPr>
            <a:r>
              <a:rPr lang="en-US" sz="3000" dirty="0"/>
              <a:t>of behavioral problems and delinquency.</a:t>
            </a:r>
          </a:p>
          <a:p>
            <a:pPr marL="0" indent="0">
              <a:buNone/>
            </a:pPr>
            <a:r>
              <a:rPr lang="en-US" sz="3000" b="1" dirty="0"/>
              <a:t>More,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/>
              <a:t>  Walters (2021) further clarifies that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b="1" dirty="0"/>
              <a:t> </a:t>
            </a:r>
            <a:r>
              <a:rPr lang="en-US" sz="3000" dirty="0"/>
              <a:t>inadequate parental control can often </a:t>
            </a:r>
          </a:p>
          <a:p>
            <a:pPr marL="0" indent="0">
              <a:buNone/>
            </a:pPr>
            <a:r>
              <a:rPr lang="en-US" sz="3000" dirty="0"/>
              <a:t>increase children's cognitive impulsivity, </a:t>
            </a:r>
          </a:p>
          <a:p>
            <a:pPr marL="0" indent="0">
              <a:buNone/>
            </a:pPr>
            <a:r>
              <a:rPr lang="en-US" sz="3000" dirty="0"/>
              <a:t>thus reinforcing their tendency toward delinquent behavior</a:t>
            </a:r>
            <a:r>
              <a:rPr lang="en-US" sz="3900" dirty="0"/>
              <a:t>.</a:t>
            </a:r>
            <a:endParaRPr lang="el-GR" sz="3900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F525421-C6D3-4678-932B-5360D12AF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865" y="2094672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302767-74D4-48BB-8409-159AB5E1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20601"/>
            <a:ext cx="9720072" cy="149961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Τhe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negative parental influence on their children's behavior 2/3</a:t>
            </a:r>
            <a:endParaRPr lang="el-G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E3B7EE-7899-44B6-BF90-F873346CB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444487"/>
            <a:ext cx="11569148" cy="4943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Additionally </a:t>
            </a:r>
            <a:endParaRPr lang="el-GR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parental behaviors such 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i="1" dirty="0"/>
              <a:t>inconsistent discipline,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i="1" dirty="0"/>
              <a:t>lack of emotional support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i="1" dirty="0"/>
              <a:t>and exposure to domestic violence</a:t>
            </a:r>
          </a:p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i="1" dirty="0"/>
              <a:t>are all harmful and strongly increase </a:t>
            </a:r>
          </a:p>
          <a:p>
            <a:pPr marL="0" indent="0">
              <a:buNone/>
            </a:pPr>
            <a:r>
              <a:rPr lang="en-US" sz="3200" i="1" dirty="0"/>
              <a:t>the risk of delinquency.</a:t>
            </a:r>
            <a:endParaRPr lang="el-GR" sz="3200" i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7293705-65BB-478F-ACB6-9DE818A47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1192" y="1857424"/>
            <a:ext cx="4299222" cy="28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2626BD-E173-4CCA-A39B-07415CFA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00903"/>
            <a:ext cx="9720072" cy="149961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Τhe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 negative parental influence on their children's behavior 3/3</a:t>
            </a:r>
            <a:endParaRPr lang="el-GR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B94976-6CA3-45D3-96DF-5853B6953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563757"/>
            <a:ext cx="11767931" cy="50933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/>
              <a:t>Finally</a:t>
            </a:r>
            <a:endParaRPr lang="el-GR" sz="28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/>
              <a:t> </a:t>
            </a:r>
            <a:r>
              <a:rPr lang="en-US" sz="2800" i="1" dirty="0"/>
              <a:t>financial difficulties</a:t>
            </a:r>
            <a:endParaRPr lang="el-GR" sz="28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i="1" dirty="0"/>
              <a:t>increased levels of stress</a:t>
            </a:r>
            <a:endParaRPr lang="el-GR" sz="2800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800" i="1" dirty="0"/>
              <a:t>And mental health problems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lead families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b="1" dirty="0"/>
              <a:t> </a:t>
            </a:r>
            <a:r>
              <a:rPr lang="en-US" sz="2800" i="1" dirty="0"/>
              <a:t>to fail to provide and support adequate parental care and supervision, often unintentionally contributing to an increase in behavioral problems and delinquency</a:t>
            </a:r>
            <a:endParaRPr lang="el-GR" sz="2800" i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BD5FB70-2B31-4B5D-82FF-E3E1C43B7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63757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3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Σταγονίδιο">
  <a:themeElements>
    <a:clrScheme name="Σταγονίδιο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Σταγονίδιο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Σταγονίδιο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TM04033925[[fn=Σταγονίδιο]]</Template>
  <TotalTime>430</TotalTime>
  <Words>1068</Words>
  <Application>Microsoft Office PowerPoint</Application>
  <PresentationFormat>Panorámica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Courier New</vt:lpstr>
      <vt:lpstr>Tw Cen MT</vt:lpstr>
      <vt:lpstr>Wingdings</vt:lpstr>
      <vt:lpstr>Σταγονίδιο</vt:lpstr>
      <vt:lpstr>The influence of parental attitude on children's behavior</vt:lpstr>
      <vt:lpstr>The influence of parental attitude on children's behavior</vt:lpstr>
      <vt:lpstr>Τhe POSITIVE influence of parents on their children's behavior 1/4</vt:lpstr>
      <vt:lpstr>Τhe POSITIVE influence of parents on their children's behavior 2/4</vt:lpstr>
      <vt:lpstr>Τhe POSITIVE influence of parents on their children's behavior 3/4</vt:lpstr>
      <vt:lpstr>Τhe POSITIVE influence of parents on their children's behavior 4/4</vt:lpstr>
      <vt:lpstr>Τhe negative parental influence on their children's behavior 1/3</vt:lpstr>
      <vt:lpstr>Τhe negative parental influence on their children's behavior 2/3</vt:lpstr>
      <vt:lpstr>Τhe negative parental influence on their children's behavior 3/3</vt:lpstr>
      <vt:lpstr>Conclusion of research</vt:lpstr>
      <vt:lpstr>the research proposal</vt:lpstr>
      <vt:lpstr>sources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Τhe role of parental influence on children's behaviour</dc:title>
  <dc:creator>Irene</dc:creator>
  <cp:lastModifiedBy>Ramón Ruiz</cp:lastModifiedBy>
  <cp:revision>74</cp:revision>
  <dcterms:created xsi:type="dcterms:W3CDTF">2024-06-28T11:57:21Z</dcterms:created>
  <dcterms:modified xsi:type="dcterms:W3CDTF">2025-07-07T16:00:32Z</dcterms:modified>
</cp:coreProperties>
</file>